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embeddedFontLst>
    <p:embeddedFont>
      <p:font typeface="Bookman Old Style" panose="02050604050505020204" pitchFamily="18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ndara" panose="020E0502030303020204" pitchFamily="34" charset="0"/>
      <p:regular r:id="rId49"/>
      <p:bold r:id="rId50"/>
      <p:italic r:id="rId51"/>
      <p:boldItalic r:id="rId52"/>
    </p:embeddedFont>
    <p:embeddedFont>
      <p:font typeface="Comic Sans MS" panose="030F0702030302020204" pitchFamily="66" charset="0"/>
      <p:regular r:id="rId53"/>
      <p:bold r:id="rId54"/>
      <p:italic r:id="rId55"/>
      <p:boldItalic r:id="rId56"/>
    </p:embeddedFont>
    <p:embeddedFont>
      <p:font typeface="Gill Sans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6D3731-E504-4BA9-82CF-5CBB11D91BC8}">
  <a:tblStyle styleId="{0C6D3731-E504-4BA9-82CF-5CBB11D91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fe269583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fe269583_1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wanted to revisit the concept of reassignment as previously mentioned. The reassignment of vehicles’ trajectories is as shown in the gif.</a:t>
            </a:r>
            <a:endParaRPr/>
          </a:p>
        </p:txBody>
      </p:sp>
      <p:sp>
        <p:nvSpPr>
          <p:cNvPr id="235" name="Google Shape;235;g5bfe269583_1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be279b9a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be279b9a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we should what normal operation of an intersection looks like for R2IM.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actuation line here</a:t>
            </a:r>
            <a:endParaRPr/>
          </a:p>
        </p:txBody>
      </p:sp>
      <p:sp>
        <p:nvSpPr>
          <p:cNvPr id="244" name="Google Shape;244;g5be279b9a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aa587fc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aa587fc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definition of a rogue vehicle qualifies any rogue trajectory that may occur. To qualify a vehicle as rogue, we first must identify whether or not it is violating the acceptable bound of error from the ideal position.</a:t>
            </a:r>
            <a:endParaRPr/>
          </a:p>
        </p:txBody>
      </p:sp>
      <p:sp>
        <p:nvSpPr>
          <p:cNvPr id="252" name="Google Shape;252;g5aa587fce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fe26958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fe269583_1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Intersection Reached not a decision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flowchart of the vehicle operation in the presence of a single rogue vehicle is as follows.</a:t>
            </a:r>
            <a:endParaRPr/>
          </a:p>
        </p:txBody>
      </p:sp>
      <p:sp>
        <p:nvSpPr>
          <p:cNvPr id="262" name="Google Shape;262;g5bfe269583_1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bfe269583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bfe269583_1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5bfe269583_1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fe26958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fe269583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5bfe269583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fe269583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fe269583_1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5bfe269583_1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c1d5daf2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c1d5daf2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5c1d5daf2d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c6a77643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c6a776436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fastest this car this car can physically travel is what is used for this calculation</a:t>
            </a:r>
            <a:endParaRPr/>
          </a:p>
        </p:txBody>
      </p:sp>
      <p:sp>
        <p:nvSpPr>
          <p:cNvPr id="305" name="Google Shape;305;g5c6a776436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c6a77643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c6a776436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5c6a776436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bfe269583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bfe269583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part of autonomous, intelligent transportation systems are IMs.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70% of these fatal crashes caused by human error can be prevented by IM.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priorities with autonomous transportation systems: efficiency and safety. Safety first, efficiency after.</a:t>
            </a:r>
            <a:endParaRPr/>
          </a:p>
        </p:txBody>
      </p:sp>
      <p:sp>
        <p:nvSpPr>
          <p:cNvPr id="154" name="Google Shape;154;g5bfe269583_1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bfe269583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bfe269583_1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5bfe269583_1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e279b9a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be279b9a9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summary, these are all the worst-possible situations for each attribute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DSRC - dedicated short-range communication</a:t>
            </a:r>
            <a:endParaRPr/>
          </a:p>
        </p:txBody>
      </p:sp>
      <p:sp>
        <p:nvSpPr>
          <p:cNvPr id="332" name="Google Shape;332;g5be279b9a9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bfe26958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bfe269583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5bfe269583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bfe269583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bfe269583_1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5bfe269583_1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bfe269583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bfe269583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5bfe269583_1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aa655b3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aa655b39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5aa655b39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bfe26958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bfe269583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5bfe269583_1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b4758d3f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b4758d3f5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5b4758d3f5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b4758d3f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b4758d3f5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RIM has a smaller temporal safety buffer than R2IM.</a:t>
            </a:r>
            <a:endParaRPr/>
          </a:p>
        </p:txBody>
      </p:sp>
      <p:sp>
        <p:nvSpPr>
          <p:cNvPr id="392" name="Google Shape;392;g5b4758d3f5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bfe269583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bfe269583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DoS attack happens, there should be another mechanism to stop vehicles in an emergency situation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swerving is a rogue behabior R2im considers - may be too conservative </a:t>
            </a:r>
            <a:endParaRPr/>
          </a:p>
        </p:txBody>
      </p:sp>
      <p:sp>
        <p:nvSpPr>
          <p:cNvPr id="403" name="Google Shape;403;g5bfe269583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e279b9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be279b9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Much research has been done in the realm of IM.</a:t>
            </a:r>
            <a:endParaRPr/>
          </a:p>
        </p:txBody>
      </p:sp>
      <p:sp>
        <p:nvSpPr>
          <p:cNvPr id="163" name="Google Shape;163;g5be279b9a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fe269583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fe269583_1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5bfe269583_1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bfe269583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bfe269583_1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</a:t>
            </a:r>
            <a:endParaRPr/>
          </a:p>
        </p:txBody>
      </p:sp>
      <p:sp>
        <p:nvSpPr>
          <p:cNvPr id="425" name="Google Shape;425;g5bfe269583_1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be279b9a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be279b9a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5be279b9a9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project the 2D model into a 1D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the equation to obtain time and distance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e279b9a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e279b9a9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talk about global acceleration, not global velocity</a:t>
            </a:r>
            <a:endParaRPr/>
          </a:p>
        </p:txBody>
      </p:sp>
      <p:sp>
        <p:nvSpPr>
          <p:cNvPr id="457" name="Google Shape;457;g5be279b9a9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bfe26958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bfe269583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dstop+intersection length/VOA1 is all that is needed</a:t>
            </a:r>
            <a:endParaRPr/>
          </a:p>
        </p:txBody>
      </p:sp>
      <p:sp>
        <p:nvSpPr>
          <p:cNvPr id="468" name="Google Shape;468;g5bfe269583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b4758d3f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b4758d3f5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for drogue in english- no one can be inside drogue except for one car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5b4758d3f5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bfe26958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bfe26958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objective clear - calculate VOA2</a:t>
            </a:r>
            <a:endParaRPr/>
          </a:p>
        </p:txBody>
      </p:sp>
      <p:sp>
        <p:nvSpPr>
          <p:cNvPr id="496" name="Google Shape;496;g5bfe269583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bfe26958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bfe269583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intuition in words</a:t>
            </a:r>
            <a:endParaRPr/>
          </a:p>
        </p:txBody>
      </p:sp>
      <p:sp>
        <p:nvSpPr>
          <p:cNvPr id="512" name="Google Shape;512;g5bfe269583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- VAIM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discuss model mismatch: behavior isn’t as expected because the considered vehicle model and the actual vehicle behavior are different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None of these were developed in the context of non-ideal cases occurring. Non-ideal cases are inevitable in cyber-physical systems and have to be considered.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fe269583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fe269583_1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how could an IM handle non-ideal cases?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what non-ideal cases would a surveillance system be useful?</a:t>
            </a:r>
            <a:endParaRPr/>
          </a:p>
        </p:txBody>
      </p:sp>
      <p:sp>
        <p:nvSpPr>
          <p:cNvPr id="192" name="Google Shape;192;g5bfe269583_1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bfe269583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bfe269583_1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Consider the fault model of a rogue vehicle.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bfe269583_1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c1d5daf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c1d5daf2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considered the aforementioned fault model in our design of an intersection manager. We guarantee safe operation in the presence of a single rogue car and ensure graceful degradation of the intersection in the presence of a rogue car.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graceful degradation - reducing error, decrease speed</a:t>
            </a:r>
            <a:endParaRPr/>
          </a:p>
        </p:txBody>
      </p:sp>
      <p:sp>
        <p:nvSpPr>
          <p:cNvPr id="211" name="Google Shape;211;g5c1d5daf2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33010a0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c33010a0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5c33010a0e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bfe269583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bfe269583_1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proposed IM’s normal operation proceeds as shown in the flowchart.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by talking with IM and emergency stop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vehicles’ velocities are assigned based on previously scheduled vehicle velocities</a:t>
            </a:r>
            <a:endParaRPr/>
          </a:p>
        </p:txBody>
      </p:sp>
      <p:sp>
        <p:nvSpPr>
          <p:cNvPr id="226" name="Google Shape;226;g5bfe269583_1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219200" y="135255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ndara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219200" y="3200400"/>
            <a:ext cx="6858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04875" y="1114425"/>
            <a:ext cx="7315200" cy="128016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914400" y="3124200"/>
            <a:ext cx="7315200" cy="762000"/>
          </a:xfrm>
          <a:prstGeom prst="rect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904875" y="1114425"/>
            <a:ext cx="228600" cy="128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14400" y="3124200"/>
            <a:ext cx="228600" cy="7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31" name="Google Shape;31;p2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32" name="Google Shape;32;p2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33" name="Google Shape;33;p2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 rot="5400000">
            <a:off x="1909763" y="-766763"/>
            <a:ext cx="5257800" cy="877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7" name="Google Shape;127;p11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28" name="Google Shape;128;p11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29" name="Google Shape;129;p11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130" name="Google Shape;130;p11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131" name="Google Shape;131;p11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cxnSp>
        <p:nvCxnSpPr>
          <p:cNvPr id="135" name="Google Shape;135;p12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6" name="Google Shape;136;p12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7" name="Google Shape;137;p12"/>
          <p:cNvCxnSpPr/>
          <p:nvPr/>
        </p:nvCxnSpPr>
        <p:spPr>
          <a:xfrm rot="5400000">
            <a:off x="3629607" y="3201952"/>
            <a:ext cx="585216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8" name="Google Shape;138;p1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9" name="Google Shape;139;p12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40" name="Google Shape;140;p12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41" name="Google Shape;141;p12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142" name="Google Shape;142;p12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143" name="Google Shape;143;p12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2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808C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page:  aviral.lab.asu.edu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39" name="Google Shape;39;p3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219200" y="1219200"/>
            <a:ext cx="6858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Candara"/>
              <a:buNone/>
              <a:defRPr sz="32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1295400" y="28956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16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914400" y="1066800"/>
            <a:ext cx="7315200" cy="128016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914400" y="1066800"/>
            <a:ext cx="228600" cy="128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8" name="Google Shape;48;p4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49" name="Google Shape;49;p4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50" name="Google Shape;50;p4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51" name="Google Shape;51;p4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page:  aviral.lab.asu.edu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60" name="Google Shape;60;p5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61" name="Google Shape;61;p5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62" name="Google Shape;62;p5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400"/>
              <a:buFont typeface="Canda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824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824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3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4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" name="Google Shape;71;p6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72" name="Google Shape;72;p6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73" name="Google Shape;73;p6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74" name="Google Shape;74;p6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0" name="Google Shape;80;p7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81" name="Google Shape;81;p7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82" name="Google Shape;82;p7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84" name="Google Shape;84;p7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8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7" name="Google Shape;87;p8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90" name="Google Shape;90;p8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91" name="Google Shape;91;p8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92" name="Google Shape;92;p8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808C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page:  aviral.lab.asu.edu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sz="20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SzPts val="1216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12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60"/>
              <a:buNone/>
              <a:defRPr sz="10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cxnSp>
        <p:nvCxnSpPr>
          <p:cNvPr id="98" name="Google Shape;98;p9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" name="Google Shape;99;p9"/>
          <p:cNvCxnSpPr/>
          <p:nvPr/>
        </p:nvCxnSpPr>
        <p:spPr>
          <a:xfrm rot="5400000">
            <a:off x="3160645" y="3324225"/>
            <a:ext cx="60350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0" name="Google Shape;100;p9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304800" y="304800"/>
            <a:ext cx="5715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5468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marL="914400" lvl="1" indent="-315468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marL="1371600" lvl="2" indent="-315467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marL="1828800" lvl="3" indent="-30861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0861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04" name="Google Shape;104;p9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05" name="Google Shape;105;p9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106" name="Google Shape;106;p9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107" name="Google Shape;107;p9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808C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page:  aviral.lab.asu.edu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ndara"/>
              <a:buNone/>
              <a:defRPr sz="2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457200" y="1905000"/>
            <a:ext cx="8229600" cy="4270248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24"/>
              <a:buFont typeface="Noto Sans Symbols"/>
              <a:buChar char="🞂"/>
              <a:defRPr sz="2400" b="0" i="0" u="none" strike="noStrike" cap="none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24"/>
              <a:buFont typeface="Noto Sans Symbols"/>
              <a:buChar char="🞂"/>
              <a:defRPr sz="2400" b="0" i="0" u="none" strike="noStrike" cap="none">
                <a:solidFill>
                  <a:srgbClr val="006600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8BA1B3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064"/>
              <a:buFont typeface="Candara"/>
              <a:buNone/>
              <a:defRPr sz="1400"/>
            </a:lvl1pPr>
            <a:lvl2pPr marL="914400" lvl="1" indent="-286512" algn="l">
              <a:spcBef>
                <a:spcPts val="500"/>
              </a:spcBef>
              <a:spcAft>
                <a:spcPts val="0"/>
              </a:spcAft>
              <a:buSzPts val="912"/>
              <a:buChar char="🞂"/>
              <a:defRPr sz="1200"/>
            </a:lvl2pPr>
            <a:lvl3pPr marL="1371600" lvl="2" indent="-276860" algn="l">
              <a:spcBef>
                <a:spcPts val="500"/>
              </a:spcBef>
              <a:spcAft>
                <a:spcPts val="0"/>
              </a:spcAft>
              <a:buSzPts val="760"/>
              <a:buChar char="🞂"/>
              <a:defRPr sz="1000"/>
            </a:lvl3pPr>
            <a:lvl4pPr marL="1828800" lvl="3" indent="-268605" algn="l">
              <a:spcBef>
                <a:spcPts val="400"/>
              </a:spcBef>
              <a:spcAft>
                <a:spcPts val="0"/>
              </a:spcAft>
              <a:buSzPts val="630"/>
              <a:buChar char="◻"/>
              <a:defRPr sz="900"/>
            </a:lvl4pPr>
            <a:lvl5pPr marL="2286000" lvl="4" indent="-268604" algn="l">
              <a:spcBef>
                <a:spcPts val="300"/>
              </a:spcBef>
              <a:spcAft>
                <a:spcPts val="0"/>
              </a:spcAft>
              <a:buSzPts val="630"/>
              <a:buChar char="◻"/>
              <a:defRPr sz="900"/>
            </a:lvl5pPr>
            <a:lvl6pPr marL="2743200" lvl="5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marL="3200400" lvl="6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marL="3657600" lvl="7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marL="4114800" lvl="8" indent="-314325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>
            <a:endParaRPr/>
          </a:p>
        </p:txBody>
      </p:sp>
      <p:cxnSp>
        <p:nvCxnSpPr>
          <p:cNvPr id="113" name="Google Shape;113;p10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4" name="Google Shape;114;p10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0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7" name="Google Shape;117;p10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18" name="Google Shape;118;p10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19" name="Google Shape;119;p10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120" name="Google Shape;120;p10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121" name="Google Shape;121;p10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page:  aviral.lab.asu.edu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400"/>
              <a:buFont typeface="Candara"/>
              <a:buNone/>
              <a:defRPr sz="4400" b="1" i="0" u="none" strike="noStrike" cap="none">
                <a:solidFill>
                  <a:srgbClr val="00006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400" y="990600"/>
            <a:ext cx="8772525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3728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Char char="🞂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44424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24"/>
              <a:buFont typeface="Noto Sans Symbols"/>
              <a:buChar char="🞂"/>
              <a:defRPr sz="2400" b="0" i="0" u="none" strike="noStrike" cap="none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4424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824"/>
              <a:buFont typeface="Noto Sans Symbols"/>
              <a:buChar char="🞂"/>
              <a:defRPr sz="2400" b="0" i="0" u="none" strike="noStrike" cap="none">
                <a:solidFill>
                  <a:srgbClr val="006600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rgbClr val="8BA1B3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0861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457200" y="6353175"/>
            <a:ext cx="74676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1"/>
          <p:cNvCxnSpPr/>
          <p:nvPr/>
        </p:nvCxnSpPr>
        <p:spPr>
          <a:xfrm>
            <a:off x="0" y="838200"/>
            <a:ext cx="9144000" cy="0"/>
          </a:xfrm>
          <a:prstGeom prst="straightConnector1">
            <a:avLst/>
          </a:prstGeom>
          <a:noFill/>
          <a:ln w="63500" cap="flat" cmpd="sng">
            <a:solidFill>
              <a:srgbClr val="0808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/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" name="Google Shape;16;p1"/>
          <p:cNvGrpSpPr/>
          <p:nvPr/>
        </p:nvGrpSpPr>
        <p:grpSpPr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4755" y="3634"/>
              <a:ext cx="393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4973" y="3497"/>
              <a:ext cx="478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5292" y="3641"/>
              <a:ext cx="372" cy="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noAutofit/>
            </a:bodyPr>
            <a:lstStyle/>
            <a:p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88"/>
                <a:buFont typeface="Noto Sans Symbols"/>
                <a:buNone/>
              </a:pPr>
              <a:r>
                <a:rPr lang="en-US" sz="4800" b="1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</a:t>
              </a:r>
              <a:endParaRPr/>
            </a:p>
          </p:txBody>
        </p:sp>
      </p:grp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66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page:  aviral.lab.asu.edu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UFhTEyGPeIUxolCc9gq61DJNqovfuDv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ETfSkP5FVuWsmffDLdHRbFLdUUrMIdE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OYqKNvfR7lrQjc7JDleKZMVGJawqZSh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>
            <a:spLocks noGrp="1"/>
          </p:cNvSpPr>
          <p:nvPr>
            <p:ph type="ctrTitle"/>
          </p:nvPr>
        </p:nvSpPr>
        <p:spPr>
          <a:xfrm>
            <a:off x="1219200" y="1218986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ndara"/>
              <a:buNone/>
            </a:pPr>
            <a:r>
              <a:rPr lang="en-US" sz="2400"/>
              <a:t>R</a:t>
            </a:r>
            <a:r>
              <a:rPr lang="en-US" sz="2400" baseline="30000"/>
              <a:t>2</a:t>
            </a:r>
            <a:r>
              <a:rPr lang="en-US" sz="2400"/>
              <a:t>IM: Reliable and Robust Intersection Management of Connected Autonomous Vehicles</a:t>
            </a:r>
            <a:endParaRPr sz="2400"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"/>
          </p:nvPr>
        </p:nvSpPr>
        <p:spPr>
          <a:xfrm>
            <a:off x="1219200" y="3200400"/>
            <a:ext cx="6983506" cy="69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/>
              <a:t>Rachel Dedinsky</a:t>
            </a:r>
            <a:endParaRPr sz="1300"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Thesis Defense – June 27</a:t>
            </a:r>
            <a:r>
              <a:rPr lang="en-US" sz="1300" baseline="30000"/>
              <a:t>th</a:t>
            </a:r>
            <a:r>
              <a:rPr lang="en-US" sz="1300"/>
              <a:t> 2019</a:t>
            </a:r>
            <a:endParaRPr sz="13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Committee: Dr. Aviral Shrivastava, Dr. Violet Syrotiuk, and Dr. Arunabha Sen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9"/>
              <a:buNone/>
            </a:pPr>
            <a:endParaRPr sz="2380" b="1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Reassignment of [VOA, TOA]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" name="Google Shape;239;p22"/>
          <p:cNvSpPr txBox="1"/>
          <p:nvPr/>
        </p:nvSpPr>
        <p:spPr>
          <a:xfrm>
            <a:off x="399600" y="945125"/>
            <a:ext cx="47640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3 vehicles scheduled one after another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ndara"/>
              <a:buChar char="○"/>
            </a:pPr>
            <a:r>
              <a:rPr lang="en-US" sz="2400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rPr>
              <a:t>vehicle 1, vehicle 2, vehicle 3</a:t>
            </a:r>
            <a:endParaRPr sz="2400">
              <a:solidFill>
                <a:srgbClr val="00206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Vehicle 1 exits the intersection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ndara"/>
              <a:buChar char="○"/>
            </a:pPr>
            <a:r>
              <a:rPr lang="en-US" sz="2400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rPr>
              <a:t>reschedule vehicles 2 and 3 earlier VOAs and TOAs</a:t>
            </a:r>
            <a:endParaRPr sz="2400">
              <a:solidFill>
                <a:srgbClr val="00206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Candara"/>
              <a:buChar char="■"/>
            </a:pPr>
            <a:r>
              <a:rPr lang="en-US" sz="2400">
                <a:solidFill>
                  <a:srgbClr val="006600"/>
                </a:solidFill>
                <a:latin typeface="Candara"/>
                <a:ea typeface="Candara"/>
                <a:cs typeface="Candara"/>
                <a:sym typeface="Candara"/>
              </a:rPr>
              <a:t>vehicle 2 assigned v=v</a:t>
            </a:r>
            <a:r>
              <a:rPr lang="en-US" sz="2400" baseline="-25000">
                <a:solidFill>
                  <a:srgbClr val="006600"/>
                </a:solidFill>
                <a:latin typeface="Candara"/>
                <a:ea typeface="Candara"/>
                <a:cs typeface="Candara"/>
                <a:sym typeface="Candara"/>
              </a:rPr>
              <a:t>max</a:t>
            </a:r>
            <a:endParaRPr sz="2400" baseline="-25000">
              <a:solidFill>
                <a:srgbClr val="0066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Candara"/>
              <a:buChar char="■"/>
            </a:pPr>
            <a:r>
              <a:rPr lang="en-US" sz="2400">
                <a:solidFill>
                  <a:srgbClr val="006600"/>
                </a:solidFill>
                <a:latin typeface="Candara"/>
                <a:ea typeface="Candara"/>
                <a:cs typeface="Candara"/>
                <a:sym typeface="Candara"/>
              </a:rPr>
              <a:t>vehicle 3 assigned a new [VOA,TOA] based on constraints of vehicle 2</a:t>
            </a:r>
            <a:endParaRPr sz="2400">
              <a:solidFill>
                <a:srgbClr val="0066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Each vehicle gets 2 reassignments of [VOA,TOA] in normal operation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50" y="1828800"/>
            <a:ext cx="40576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Operation</a:t>
            </a: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48" name="Google Shape;248;p23" title="normalOp (1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564" y="1276925"/>
            <a:ext cx="5738875" cy="430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Rogue Vehicle</a:t>
            </a: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800" y="1040412"/>
            <a:ext cx="6344201" cy="23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304800" y="948325"/>
            <a:ext cx="2933400" cy="54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Account for position uncertainty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Exhaustively tested vehicle controller behavior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000" y="3642400"/>
            <a:ext cx="5601001" cy="242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Vehicles Algorithm with Faults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2000"/>
            <a:ext cx="8839199" cy="341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IM+Detection Algorithm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1900"/>
            <a:ext cx="2708364" cy="6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388" y="1898811"/>
            <a:ext cx="1292401" cy="72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79324"/>
            <a:ext cx="8839200" cy="288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Rogue Vehicle Deceleration</a:t>
            </a:r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84" name="Google Shape;284;p27" title="decCa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338" y="1249750"/>
            <a:ext cx="5811334" cy="4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Rogue Vehicle Acceleration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92" name="Google Shape;292;p28" title="accCas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075" y="1248500"/>
            <a:ext cx="5870242" cy="440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of safety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body" idx="1"/>
          </p:nvPr>
        </p:nvSpPr>
        <p:spPr>
          <a:xfrm>
            <a:off x="457200" y="1426175"/>
            <a:ext cx="8229600" cy="318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/>
              <a:t>Scenario: </a:t>
            </a:r>
            <a:endParaRPr sz="2400" b="1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Car 1 is scheduled to cross the intersection first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Car 2 goes rogue and accelerates, possibly hitting Car</a:t>
            </a:r>
            <a:r>
              <a:rPr lang="en-US" sz="2400" baseline="-250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1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864" y="2794100"/>
            <a:ext cx="4414275" cy="3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of Safety</a:t>
            </a:r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/>
              <a:t>Definitions:</a:t>
            </a:r>
            <a:endParaRPr sz="2400" b="1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Point of No Return(PNR): If a car has crossed PNR, it cannot stop before entering the intersection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D</a:t>
            </a:r>
            <a:r>
              <a:rPr lang="en-US" sz="2400" baseline="-25000">
                <a:solidFill>
                  <a:srgbClr val="000000"/>
                </a:solidFill>
              </a:rPr>
              <a:t>Rogue</a:t>
            </a:r>
            <a:r>
              <a:rPr lang="en-US" sz="2400">
                <a:solidFill>
                  <a:srgbClr val="000000"/>
                </a:solidFill>
              </a:rPr>
              <a:t>: The maximum distance Car 2 can travel in the time it takes Car 1 to cross from PNR to end of the intersection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75" y="3629599"/>
            <a:ext cx="6606653" cy="2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of Safety</a:t>
            </a:r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body" idx="1"/>
          </p:nvPr>
        </p:nvSpPr>
        <p:spPr>
          <a:xfrm>
            <a:off x="457200" y="1418650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/>
              <a:t>Safety Property: </a:t>
            </a:r>
            <a:endParaRPr sz="2400" b="1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 b="1">
                <a:solidFill>
                  <a:srgbClr val="000000"/>
                </a:solidFill>
              </a:rPr>
              <a:t>If Car</a:t>
            </a:r>
            <a:r>
              <a:rPr lang="en-US" sz="2400" b="1" baseline="-25000">
                <a:solidFill>
                  <a:srgbClr val="000000"/>
                </a:solidFill>
              </a:rPr>
              <a:t>1</a:t>
            </a:r>
            <a:r>
              <a:rPr lang="en-US" sz="2400" b="1">
                <a:solidFill>
                  <a:srgbClr val="000000"/>
                </a:solidFill>
              </a:rPr>
              <a:t> is past PNR, Car</a:t>
            </a:r>
            <a:r>
              <a:rPr lang="en-US" sz="2400" b="1" baseline="-25000">
                <a:solidFill>
                  <a:srgbClr val="000000"/>
                </a:solidFill>
              </a:rPr>
              <a:t>2</a:t>
            </a:r>
            <a:r>
              <a:rPr lang="en-US" sz="2400" b="1">
                <a:solidFill>
                  <a:srgbClr val="000000"/>
                </a:solidFill>
              </a:rPr>
              <a:t> cannot be inside D</a:t>
            </a:r>
            <a:r>
              <a:rPr lang="en-US" sz="2400" b="1" baseline="-25000">
                <a:solidFill>
                  <a:srgbClr val="000000"/>
                </a:solidFill>
              </a:rPr>
              <a:t>Rogue</a:t>
            </a:r>
            <a:endParaRPr sz="2400" b="1" baseline="-250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 b="1"/>
              <a:t>Find a VOA and TOA that satisfies this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75" y="3631974"/>
            <a:ext cx="6606653" cy="2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Intersection Management Importance</a:t>
            </a:r>
            <a:endParaRPr sz="4000"/>
          </a:p>
        </p:txBody>
      </p:sp>
      <p:sp>
        <p:nvSpPr>
          <p:cNvPr id="157" name="Google Shape;157;p14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1"/>
          </p:nvPr>
        </p:nvSpPr>
        <p:spPr>
          <a:xfrm>
            <a:off x="364975" y="970150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3000" b="1">
                <a:solidFill>
                  <a:srgbClr val="000000"/>
                </a:solidFill>
              </a:rPr>
              <a:t>8,578</a:t>
            </a:r>
            <a:r>
              <a:rPr lang="en-US" sz="2400">
                <a:solidFill>
                  <a:srgbClr val="000000"/>
                </a:solidFill>
              </a:rPr>
              <a:t> fatal crashes on average per year occurred within an intersection in the US between 2010 and 2017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Safe operation is largely dependent on the accuracy and precision of human drivers</a:t>
            </a:r>
            <a:endParaRPr sz="240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○"/>
            </a:pPr>
            <a:r>
              <a:rPr lang="en-US" sz="2200"/>
              <a:t>Human error is inevitable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Solution</a:t>
            </a:r>
            <a:endParaRPr sz="240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○"/>
            </a:pPr>
            <a:r>
              <a:rPr lang="en-US" sz="2200"/>
              <a:t>Autonomous, intelligent automotive transportation systems</a:t>
            </a:r>
            <a:endParaRPr sz="2200"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38" y="4274175"/>
            <a:ext cx="3701674" cy="20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Rogue Car Deceleration - not as critical</a:t>
            </a:r>
            <a:endParaRPr sz="360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457200" y="1128425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When vehicle 1(yellow car) is decelerating out-of-control toward the intersection, vehicle 2(blue car) has enough time to stop outside the intersection 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The IM doesn’t allow 2 cars to be past PNR at the same time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3">
            <a:alphaModFix/>
          </a:blip>
          <a:srcRect b="2950"/>
          <a:stretch/>
        </p:blipFill>
        <p:spPr>
          <a:xfrm>
            <a:off x="1596450" y="4042800"/>
            <a:ext cx="5951099" cy="2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Testbed</a:t>
            </a: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36" name="Google Shape;336;p33"/>
          <p:cNvSpPr txBox="1">
            <a:spLocks noGrp="1"/>
          </p:cNvSpPr>
          <p:nvPr>
            <p:ph type="body" idx="1"/>
          </p:nvPr>
        </p:nvSpPr>
        <p:spPr>
          <a:xfrm>
            <a:off x="457200" y="965475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An intersection simulator was developed in MATLAB.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sz="2400">
                <a:solidFill>
                  <a:srgbClr val="000000"/>
                </a:solidFill>
              </a:rPr>
              <a:t>General parameters used in the simulation: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/>
              <a:t>road length=200m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distance between transmit line and actuate line=10m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intersection size=12m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vehicle length=5m, vehicle width=2m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v=[0,20]m/s, a=[-8,5]m/s</a:t>
            </a:r>
            <a:r>
              <a:rPr lang="en-US" baseline="30000"/>
              <a:t>2</a:t>
            </a:r>
            <a:endParaRPr baseline="30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detection delay=worst-case communication delay+time to detect=0.5s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initial velocities and entry times are randomly selected.</a:t>
            </a:r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88" y="4784713"/>
            <a:ext cx="34766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Testbed for Correctness Experiments</a:t>
            </a:r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1"/>
          </p:nvPr>
        </p:nvSpPr>
        <p:spPr>
          <a:xfrm>
            <a:off x="0" y="739600"/>
            <a:ext cx="91440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2 vehicles simulated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Vehicle 1 scheduled before Vehicle 2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Case 1: Vehicle 2 accelerates out-of-control</a:t>
            </a:r>
            <a:endParaRPr/>
          </a:p>
          <a:p>
            <a:pPr marL="914400" lvl="1" indent="-315468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/>
              <a:t>Case 2: Vehicle 1 decelerates out-of-control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R</a:t>
            </a:r>
            <a:r>
              <a:rPr lang="en-US" baseline="30000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IM and RIM tested randomly - The input values to the simulation include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the assigned VOA of the first car randomized between [5,v</a:t>
            </a:r>
            <a:r>
              <a:rPr lang="en-US" baseline="-25000"/>
              <a:t>max</a:t>
            </a:r>
            <a:r>
              <a:rPr lang="en-US"/>
              <a:t>-2]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the t</a:t>
            </a:r>
            <a:r>
              <a:rPr lang="en-US" baseline="-25000"/>
              <a:t>entry2</a:t>
            </a:r>
            <a:r>
              <a:rPr lang="en-US"/>
              <a:t> of the second car is randomized between [0,TOA</a:t>
            </a:r>
            <a:r>
              <a:rPr lang="en-US" baseline="-25000"/>
              <a:t>1</a:t>
            </a:r>
            <a:r>
              <a:rPr lang="en-US"/>
              <a:t>]s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the failure time was randomized between [0,TOA</a:t>
            </a:r>
            <a:r>
              <a:rPr lang="en-US" baseline="-25000"/>
              <a:t>1</a:t>
            </a:r>
            <a:r>
              <a:rPr lang="en-US"/>
              <a:t>]s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R</a:t>
            </a:r>
            <a:r>
              <a:rPr lang="en-US" baseline="30000"/>
              <a:t>2</a:t>
            </a:r>
            <a:r>
              <a:rPr lang="en-US"/>
              <a:t>IM tested using exhaustive approach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Failure time tested between [0,TOA</a:t>
            </a:r>
            <a:r>
              <a:rPr lang="en-US" baseline="-25000"/>
              <a:t>1</a:t>
            </a:r>
            <a:r>
              <a:rPr lang="en-US"/>
              <a:t>]s with a step of 0.1s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Initial velocities are randomly selected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Acceleration Case Study</a:t>
            </a:r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3" name="Google Shape;353;p35"/>
          <p:cNvSpPr txBox="1"/>
          <p:nvPr/>
        </p:nvSpPr>
        <p:spPr>
          <a:xfrm>
            <a:off x="384050" y="1228800"/>
            <a:ext cx="3709500" cy="1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Vehicle 2 accelerates out-of-control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Vehicle 1 safely comes to a stop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ndara"/>
              <a:buChar char="○"/>
            </a:pPr>
            <a:r>
              <a:rPr lang="en-US" sz="2400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rPr>
              <a:t>waits for vehicle 2 to cross intersection</a:t>
            </a:r>
            <a:endParaRPr sz="2400">
              <a:solidFill>
                <a:srgbClr val="00206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ndara"/>
              <a:buChar char="○"/>
            </a:pPr>
            <a:r>
              <a:rPr lang="en-US" sz="2400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rPr>
              <a:t>vehicle 1 continues when safe</a:t>
            </a:r>
            <a:endParaRPr sz="2400">
              <a:solidFill>
                <a:srgbClr val="00206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38325"/>
            <a:ext cx="42481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Deceleration Case Study</a:t>
            </a:r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09750"/>
            <a:ext cx="42291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/>
          <p:nvPr/>
        </p:nvSpPr>
        <p:spPr>
          <a:xfrm>
            <a:off x="352025" y="1251850"/>
            <a:ext cx="3606000" cy="1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Vehicle 1 decelerates out-of-control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ndara"/>
              <a:buChar char="●"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Vehicle 2 safely comes to a stop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ndara"/>
              <a:buChar char="○"/>
            </a:pPr>
            <a:r>
              <a:rPr lang="en-US" sz="2400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rPr>
              <a:t>waits for vehicle 1 to cross intersection</a:t>
            </a:r>
            <a:endParaRPr sz="2400">
              <a:solidFill>
                <a:srgbClr val="00206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ndara"/>
              <a:buChar char="○"/>
            </a:pPr>
            <a:r>
              <a:rPr lang="en-US" sz="2400">
                <a:solidFill>
                  <a:srgbClr val="002060"/>
                </a:solidFill>
                <a:latin typeface="Candara"/>
                <a:ea typeface="Candara"/>
                <a:cs typeface="Candara"/>
                <a:sym typeface="Candara"/>
              </a:rPr>
              <a:t>vehicle 2 continues when safe</a:t>
            </a:r>
            <a:endParaRPr sz="2400">
              <a:solidFill>
                <a:srgbClr val="00206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for Correctness Experiments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2562225"/>
            <a:ext cx="54102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/>
        </p:nvSpPr>
        <p:spPr>
          <a:xfrm>
            <a:off x="465125" y="1364825"/>
            <a:ext cx="8329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Number of crashes in 1,000,000 iterations of the simulation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Exhaustive study of R</a:t>
            </a:r>
            <a:r>
              <a:rPr lang="en-US" sz="2800" baseline="30000">
                <a:latin typeface="Candara"/>
                <a:ea typeface="Candara"/>
                <a:cs typeface="Candara"/>
                <a:sym typeface="Candara"/>
              </a:rPr>
              <a:t>2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IM resulted in </a:t>
            </a:r>
            <a:r>
              <a:rPr lang="en-US" sz="2800" b="1">
                <a:latin typeface="Candara"/>
                <a:ea typeface="Candara"/>
                <a:cs typeface="Candara"/>
                <a:sym typeface="Candara"/>
              </a:rPr>
              <a:t>zero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 crashes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Testbed for Throughput Experiments</a:t>
            </a:r>
            <a:endParaRPr/>
          </a:p>
        </p:txBody>
      </p:sp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80" name="Google Shape;380;p3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Throughput simulation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</a:pPr>
            <a:r>
              <a:rPr lang="en-US" sz="2000"/>
              <a:t>2 intersection management schemes tested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Char char="■"/>
            </a:pPr>
            <a:r>
              <a:rPr lang="en-US" sz="2000"/>
              <a:t>RIM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Char char="■"/>
            </a:pPr>
            <a:r>
              <a:rPr lang="en-US" sz="2000"/>
              <a:t>R</a:t>
            </a:r>
            <a:r>
              <a:rPr lang="en-US" sz="2000" baseline="30000"/>
              <a:t>2</a:t>
            </a:r>
            <a:r>
              <a:rPr lang="en-US" sz="2000"/>
              <a:t>IM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</a:pPr>
            <a:r>
              <a:rPr lang="en-US" sz="2000"/>
              <a:t>50 vehicles simulated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</a:pPr>
            <a:r>
              <a:rPr lang="en-US" sz="2000"/>
              <a:t>Varied flow rates between [0.1,2] cars/lane/second with a step of 0.1 cars/lane/second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</a:pPr>
            <a:r>
              <a:rPr lang="en-US" sz="2000"/>
              <a:t>The same initial inputs from the correctness simulation were used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Char char="■"/>
            </a:pPr>
            <a:r>
              <a:rPr lang="en-US" sz="2000"/>
              <a:t>the assigned VOA of the first car randomized between [5,v</a:t>
            </a:r>
            <a:r>
              <a:rPr lang="en-US" sz="2000" baseline="-25000"/>
              <a:t>max</a:t>
            </a:r>
            <a:r>
              <a:rPr lang="en-US" sz="2000"/>
              <a:t>-2]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Char char="■"/>
            </a:pPr>
            <a:r>
              <a:rPr lang="en-US" sz="2000"/>
              <a:t>the t</a:t>
            </a:r>
            <a:r>
              <a:rPr lang="en-US" sz="2000" baseline="-25000"/>
              <a:t>entry2</a:t>
            </a:r>
            <a:r>
              <a:rPr lang="en-US" sz="2000"/>
              <a:t> of the second car is randomized between [0,TOA</a:t>
            </a:r>
            <a:r>
              <a:rPr lang="en-US" sz="2000" baseline="-25000"/>
              <a:t>1</a:t>
            </a:r>
            <a:r>
              <a:rPr lang="en-US" sz="2000"/>
              <a:t>]s 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Char char="■"/>
            </a:pPr>
            <a:r>
              <a:rPr lang="en-US" sz="2000"/>
              <a:t>no faults injected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Char char="○"/>
            </a:pPr>
            <a:r>
              <a:rPr lang="en-US" sz="2000"/>
              <a:t>Four-way, one-lane intersection was used for comparison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for Throughput Experiments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88" name="Google Shape;388;p39"/>
          <p:cNvPicPr preferRelativeResize="0"/>
          <p:nvPr/>
        </p:nvPicPr>
        <p:blipFill/>
        <p:spPr>
          <a:xfrm>
            <a:off x="994838" y="899100"/>
            <a:ext cx="7154333" cy="5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/>
          </p:nvPr>
        </p:nvSpPr>
        <p:spPr>
          <a:xfrm>
            <a:off x="-25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51C75"/>
                </a:solidFill>
              </a:rPr>
              <a:t>R</a:t>
            </a:r>
            <a:r>
              <a:rPr lang="en-US" sz="4000" baseline="30000">
                <a:solidFill>
                  <a:srgbClr val="351C75"/>
                </a:solidFill>
              </a:rPr>
              <a:t>2</a:t>
            </a:r>
            <a:r>
              <a:rPr lang="en-US" sz="4000">
                <a:solidFill>
                  <a:srgbClr val="351C75"/>
                </a:solidFill>
              </a:rPr>
              <a:t>IM Throughput Analysis</a:t>
            </a:r>
            <a:endParaRPr sz="4000">
              <a:solidFill>
                <a:srgbClr val="351C75"/>
              </a:solidFill>
            </a:endParaRPr>
          </a:p>
        </p:txBody>
      </p:sp>
      <p:sp>
        <p:nvSpPr>
          <p:cNvPr id="395" name="Google Shape;395;p40"/>
          <p:cNvSpPr txBox="1">
            <a:spLocks noGrp="1"/>
          </p:cNvSpPr>
          <p:nvPr>
            <p:ph type="sldNum" idx="12"/>
          </p:nvPr>
        </p:nvSpPr>
        <p:spPr>
          <a:xfrm>
            <a:off x="612623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96" name="Google Shape;3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284125"/>
            <a:ext cx="5011849" cy="375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150" y="0"/>
            <a:ext cx="3144825" cy="237280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4823725" y="2372800"/>
            <a:ext cx="4320300" cy="4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The temporal safety buffer is the timing between cars entering the intersection.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>
                <a:latin typeface="Candara"/>
                <a:ea typeface="Candara"/>
                <a:cs typeface="Candara"/>
                <a:sym typeface="Candara"/>
              </a:rPr>
              <a:t>∆t</a:t>
            </a:r>
            <a:r>
              <a:rPr lang="en-US" sz="1800" b="1" baseline="-25000">
                <a:latin typeface="Candara"/>
                <a:ea typeface="Candara"/>
                <a:cs typeface="Candara"/>
                <a:sym typeface="Candara"/>
              </a:rPr>
              <a:t>safety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= temporal safety buffer between vehicles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Throughput decreases when the temporal safety buffer increases.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R</a:t>
            </a:r>
            <a:r>
              <a:rPr lang="en-US" sz="1800" baseline="30000">
                <a:latin typeface="Candara"/>
                <a:ea typeface="Candara"/>
                <a:cs typeface="Candara"/>
                <a:sym typeface="Candara"/>
              </a:rPr>
              <a:t>2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IM </a:t>
            </a:r>
            <a:r>
              <a:rPr lang="en-US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calculates the temporal safety buffer based on arrival to PNR rather than arrival to the intersection</a:t>
            </a:r>
            <a:r>
              <a:rPr lang="en-US" sz="1800">
                <a:latin typeface="Candara"/>
                <a:ea typeface="Candara"/>
                <a:cs typeface="Candara"/>
                <a:sym typeface="Candara"/>
              </a:rPr>
              <a:t>, necessarily increasing the temporal safety buffer and causing throughput to decrease.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553800" y="4891975"/>
            <a:ext cx="41868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The temporal safety buffer between vehicles 1 and 2 depends on two variables: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dara"/>
              <a:buChar char="●"/>
            </a:pPr>
            <a:r>
              <a:rPr lang="en-US" sz="1200" b="1">
                <a:solidFill>
                  <a:schemeClr val="dk1"/>
                </a:solidFill>
              </a:rPr>
              <a:t>t</a:t>
            </a:r>
            <a:r>
              <a:rPr lang="en-US" sz="1200" b="1" baseline="-25000">
                <a:solidFill>
                  <a:schemeClr val="dk1"/>
                </a:solidFill>
              </a:rPr>
              <a:t>entry2</a:t>
            </a:r>
            <a:r>
              <a:rPr lang="en-US" sz="1200">
                <a:solidFill>
                  <a:schemeClr val="dk1"/>
                </a:solidFill>
              </a:rPr>
              <a:t>= entry time of vehicle 2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dara"/>
              <a:buChar char="●"/>
            </a:pPr>
            <a:r>
              <a:rPr lang="en-US" sz="1200" b="1">
                <a:solidFill>
                  <a:schemeClr val="dk1"/>
                </a:solidFill>
              </a:rPr>
              <a:t>VOA</a:t>
            </a:r>
            <a:r>
              <a:rPr lang="en-US" sz="1200" baseline="-25000">
                <a:solidFill>
                  <a:schemeClr val="dk1"/>
                </a:solidFill>
              </a:rPr>
              <a:t>1</a:t>
            </a:r>
            <a:r>
              <a:rPr lang="en-US" sz="1200">
                <a:solidFill>
                  <a:schemeClr val="dk1"/>
                </a:solidFill>
              </a:rPr>
              <a:t>= velocity of arrival of vehicle 1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body" idx="1"/>
          </p:nvPr>
        </p:nvSpPr>
        <p:spPr>
          <a:xfrm>
            <a:off x="457200" y="908000"/>
            <a:ext cx="8229600" cy="50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Consider more fault models</a:t>
            </a:r>
            <a:endParaRPr>
              <a:solidFill>
                <a:srgbClr val="000000"/>
              </a:solidFill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○"/>
            </a:pPr>
            <a:r>
              <a:rPr lang="en-US" sz="2800"/>
              <a:t>More than one rogue vehicle at a time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○"/>
            </a:pPr>
            <a:r>
              <a:rPr lang="en-US" sz="2800"/>
              <a:t>Multiple lanes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○"/>
            </a:pPr>
            <a:r>
              <a:rPr lang="en-US" sz="2800"/>
              <a:t>Security concerns DoS attacks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○"/>
            </a:pPr>
            <a:r>
              <a:rPr lang="en-US" sz="2800"/>
              <a:t>Incorporate road cautions</a:t>
            </a:r>
            <a:endParaRPr sz="2800"/>
          </a:p>
          <a:p>
            <a:pPr marL="1371600" lvl="2" indent="-4064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800"/>
              <a:buChar char="■"/>
            </a:pPr>
            <a:r>
              <a:rPr lang="en-US" sz="2800"/>
              <a:t>Bicyclists, pedestrians, construction, etc.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Char char="○"/>
            </a:pPr>
            <a:r>
              <a:rPr lang="en-US" sz="2800"/>
              <a:t>Merge around broken down vehicle</a:t>
            </a:r>
            <a:endParaRPr sz="2800"/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100" y="4045375"/>
            <a:ext cx="4201800" cy="23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Intersection Managers</a:t>
            </a:r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457200" y="976025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Intersection Managers(IMs) manage connected autonomous vehicles(CAVs)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○"/>
            </a:pPr>
            <a:r>
              <a:rPr lang="en-US" sz="2200"/>
              <a:t>Goal of IM</a:t>
            </a:r>
            <a:endParaRPr sz="2200"/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200"/>
              <a:buChar char="■"/>
            </a:pPr>
            <a:r>
              <a:rPr lang="en-US" sz="2200"/>
              <a:t>1) Improve safety and efficiency compared to typical traffic lights</a:t>
            </a:r>
            <a:endParaRPr sz="2200"/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200"/>
              <a:buChar char="■"/>
            </a:pPr>
            <a:r>
              <a:rPr lang="en-US" sz="2200"/>
              <a:t>2) Collect vehicle information</a:t>
            </a:r>
            <a:endParaRPr sz="2200"/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200"/>
              <a:buChar char="■"/>
            </a:pPr>
            <a:r>
              <a:rPr lang="en-US" sz="2200"/>
              <a:t>3) Guide vehicles through the intersection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</a:endParaRPr>
          </a:p>
        </p:txBody>
      </p:sp>
      <p:pic>
        <p:nvPicPr>
          <p:cNvPr id="168" name="Google Shape;168;p15" descr="Image result for autonomous vehicle intersec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0200" y="3432113"/>
            <a:ext cx="3905350" cy="29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850" y="4058975"/>
            <a:ext cx="2996948" cy="15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body" idx="1"/>
          </p:nvPr>
        </p:nvSpPr>
        <p:spPr>
          <a:xfrm>
            <a:off x="427038" y="1128425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We proposed an intersection management technique that is resilient against single rogue cars at a time.</a:t>
            </a:r>
            <a:endParaRPr/>
          </a:p>
        </p:txBody>
      </p:sp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417" name="Google Shape;4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925" y="2742700"/>
            <a:ext cx="4033825" cy="34868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/>
          <p:nvPr/>
        </p:nvSpPr>
        <p:spPr>
          <a:xfrm rot="5400000">
            <a:off x="4532400" y="4200725"/>
            <a:ext cx="79200" cy="41259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2510250" y="2668900"/>
            <a:ext cx="73800" cy="35607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6561150" y="2668900"/>
            <a:ext cx="73800" cy="35607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2"/>
          <p:cNvSpPr/>
          <p:nvPr/>
        </p:nvSpPr>
        <p:spPr>
          <a:xfrm rot="5400000">
            <a:off x="4532400" y="645550"/>
            <a:ext cx="79200" cy="41259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Accurate Positioning Technique: Data Meshing</a:t>
            </a:r>
            <a:endParaRPr sz="300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Surveillance System data=Detect_Data, 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where, 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CAV data=V_Data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IM_Data= scheduling data</a:t>
            </a: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V_ID=vehicle whose position is being calculated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600" y="4906900"/>
            <a:ext cx="6625684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496" y="2525450"/>
            <a:ext cx="3234928" cy="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Calculating Safe Scheduling</a:t>
            </a: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39" name="Google Shape;439;p44"/>
          <p:cNvSpPr txBox="1"/>
          <p:nvPr/>
        </p:nvSpPr>
        <p:spPr>
          <a:xfrm>
            <a:off x="273575" y="964275"/>
            <a:ext cx="26601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ndara"/>
                <a:ea typeface="Candara"/>
                <a:cs typeface="Candara"/>
                <a:sym typeface="Candara"/>
              </a:rPr>
              <a:t>Inputs: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TOA1, VOA1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40" name="Google Shape;4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75" y="4009775"/>
            <a:ext cx="6293725" cy="20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 txBox="1"/>
          <p:nvPr/>
        </p:nvSpPr>
        <p:spPr>
          <a:xfrm>
            <a:off x="273575" y="3032675"/>
            <a:ext cx="30657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ndara"/>
                <a:ea typeface="Candara"/>
                <a:cs typeface="Candara"/>
                <a:sym typeface="Candara"/>
              </a:rPr>
              <a:t>Output: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TOA2, VOA2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442" name="Google Shape;442;p44"/>
          <p:cNvCxnSpPr/>
          <p:nvPr/>
        </p:nvCxnSpPr>
        <p:spPr>
          <a:xfrm>
            <a:off x="1367825" y="1509350"/>
            <a:ext cx="9300" cy="1386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44"/>
          <p:cNvSpPr txBox="1"/>
          <p:nvPr/>
        </p:nvSpPr>
        <p:spPr>
          <a:xfrm>
            <a:off x="3100375" y="1426188"/>
            <a:ext cx="4635000" cy="18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ndara"/>
                <a:ea typeface="Candara"/>
                <a:cs typeface="Candara"/>
                <a:sym typeface="Candara"/>
              </a:rPr>
              <a:t>Objective: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Calculate the TOA and VOA for the Blue vehicle assuming the yellow vehicle has already received a TOA and VOA. 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[VOA</a:t>
            </a:r>
            <a:r>
              <a:rPr lang="en-US" sz="2000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,TOA</a:t>
            </a:r>
            <a:r>
              <a:rPr lang="en-US" sz="2000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]	= vehicle 1 VOA and TOA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[VOA</a:t>
            </a:r>
            <a:r>
              <a:rPr lang="en-US" sz="2000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,TOA</a:t>
            </a:r>
            <a:r>
              <a:rPr lang="en-US" sz="2000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]	= vehicle 2 VOA and TOA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/>
          <p:nvPr/>
        </p:nvSpPr>
        <p:spPr>
          <a:xfrm>
            <a:off x="152400" y="1132175"/>
            <a:ext cx="76113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Kinematic equation for the vehicle is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i="1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 i="1"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 is acceleration, </a:t>
            </a:r>
            <a:r>
              <a:rPr lang="en-US" sz="2800" i="1">
                <a:latin typeface="Candara"/>
                <a:ea typeface="Candara"/>
                <a:cs typeface="Candara"/>
                <a:sym typeface="Candara"/>
              </a:rPr>
              <a:t>v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 is velocity, </a:t>
            </a:r>
            <a:r>
              <a:rPr lang="en-US" sz="2800" i="1">
                <a:latin typeface="Candara"/>
                <a:ea typeface="Candara"/>
                <a:cs typeface="Candara"/>
                <a:sym typeface="Candara"/>
              </a:rPr>
              <a:t>t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 is time, </a:t>
            </a:r>
            <a:r>
              <a:rPr lang="en-US" sz="2800" i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Δ</a:t>
            </a:r>
            <a:r>
              <a:rPr lang="en-US" sz="2800" i="1">
                <a:latin typeface="Candara"/>
                <a:ea typeface="Candara"/>
                <a:cs typeface="Candara"/>
                <a:sym typeface="Candara"/>
              </a:rPr>
              <a:t>x 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is displacement, v</a:t>
            </a:r>
            <a:r>
              <a:rPr lang="en-US" sz="2800" baseline="-25000">
                <a:latin typeface="Candara"/>
                <a:ea typeface="Candara"/>
                <a:cs typeface="Candara"/>
                <a:sym typeface="Candara"/>
              </a:rPr>
              <a:t>0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 is the initial velocity, where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49" name="Google Shape;449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Vehicle model</a:t>
            </a:r>
            <a:endParaRPr/>
          </a:p>
        </p:txBody>
      </p:sp>
      <p:sp>
        <p:nvSpPr>
          <p:cNvPr id="450" name="Google Shape;450;p45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51" name="Google Shape;4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475" y="1609124"/>
            <a:ext cx="2638200" cy="9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87675"/>
            <a:ext cx="8839199" cy="19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451" y="3354075"/>
            <a:ext cx="1858525" cy="8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/>
        </p:nvSpPr>
        <p:spPr>
          <a:xfrm>
            <a:off x="335375" y="890500"/>
            <a:ext cx="8373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Given a range for the speed and acceleration of all vehicles, we have: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ndara"/>
              <a:buChar char="●"/>
            </a:pP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Worst-case where vehicle is traveling v</a:t>
            </a:r>
            <a:r>
              <a:rPr lang="en-US" sz="2800" baseline="-25000">
                <a:latin typeface="Candara"/>
                <a:ea typeface="Candara"/>
                <a:cs typeface="Candara"/>
                <a:sym typeface="Candara"/>
              </a:rPr>
              <a:t>max</a:t>
            </a:r>
            <a:r>
              <a:rPr lang="en-US" sz="2800">
                <a:latin typeface="Candara"/>
                <a:ea typeface="Candara"/>
                <a:cs typeface="Candara"/>
                <a:sym typeface="Candara"/>
              </a:rPr>
              <a:t>m/s, the braking distance is</a:t>
            </a:r>
            <a:endParaRPr sz="2800"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60" name="Google Shape;460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 Braking Distance</a:t>
            </a:r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603" y="1749900"/>
            <a:ext cx="1995450" cy="8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 rotWithShape="1">
          <a:blip r:embed="rId4">
            <a:alphaModFix/>
          </a:blip>
          <a:srcRect t="60963" r="65382"/>
          <a:stretch/>
        </p:blipFill>
        <p:spPr>
          <a:xfrm>
            <a:off x="1737362" y="4518825"/>
            <a:ext cx="1926324" cy="7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350" y="3879750"/>
            <a:ext cx="6348950" cy="6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Calculate Time to Cross the Critical Area </a:t>
            </a:r>
            <a:endParaRPr sz="3800"/>
          </a:p>
        </p:txBody>
      </p:sp>
      <p:sp>
        <p:nvSpPr>
          <p:cNvPr id="471" name="Google Shape;471;p4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72" name="Google Shape;472;p47"/>
          <p:cNvSpPr txBox="1"/>
          <p:nvPr/>
        </p:nvSpPr>
        <p:spPr>
          <a:xfrm>
            <a:off x="0" y="935975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The yellow vehicle takes </a:t>
            </a:r>
            <a:r>
              <a:rPr lang="en-US" sz="2000" i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Δ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</a:t>
            </a:r>
            <a:r>
              <a:rPr lang="en-US" sz="2000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crossIntersection1 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to cross the intersection area: 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0" y="2017350"/>
            <a:ext cx="9144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The yellow vehicle takes </a:t>
            </a:r>
            <a:r>
              <a:rPr lang="en-US" sz="2000" i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Δ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</a:t>
            </a:r>
            <a:r>
              <a:rPr lang="en-US" sz="2000" baseline="-25000">
                <a:latin typeface="Candara"/>
                <a:ea typeface="Candara"/>
                <a:cs typeface="Candara"/>
                <a:sym typeface="Candara"/>
              </a:rPr>
              <a:t>crossDstop1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 to cross the D</a:t>
            </a:r>
            <a:r>
              <a:rPr lang="en-US" sz="2000" baseline="-25000">
                <a:latin typeface="Candara"/>
                <a:ea typeface="Candara"/>
                <a:cs typeface="Candara"/>
                <a:sym typeface="Candara"/>
              </a:rPr>
              <a:t>stop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00" y="1479049"/>
            <a:ext cx="3832425" cy="5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599" y="2454448"/>
            <a:ext cx="1875887" cy="5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425" y="3510487"/>
            <a:ext cx="5985774" cy="5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7"/>
          <p:cNvSpPr txBox="1"/>
          <p:nvPr/>
        </p:nvSpPr>
        <p:spPr>
          <a:xfrm>
            <a:off x="0" y="2992750"/>
            <a:ext cx="9144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In total, the cross time for the Critical Area is: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4925" y="4200874"/>
            <a:ext cx="6234149" cy="200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 the Rogue Distance</a:t>
            </a:r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86" name="Google Shape;4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075" y="1400100"/>
            <a:ext cx="6437399" cy="5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8"/>
          <p:cNvSpPr txBox="1"/>
          <p:nvPr/>
        </p:nvSpPr>
        <p:spPr>
          <a:xfrm>
            <a:off x="0" y="888825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At the same time, the blue (rogue) vehicle may travel at maximum velocity in the worst-case: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88" name="Google Shape;488;p48"/>
          <p:cNvSpPr txBox="1"/>
          <p:nvPr/>
        </p:nvSpPr>
        <p:spPr>
          <a:xfrm>
            <a:off x="0" y="1888750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Assuming </a:t>
            </a:r>
            <a:r>
              <a:rPr lang="en-US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the detection has</a:t>
            </a:r>
            <a:r>
              <a:rPr lang="en-US" sz="2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2000" i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Δt</a:t>
            </a:r>
            <a:r>
              <a:rPr lang="en-US" sz="2000" i="1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delay</a:t>
            </a: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time units latency.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89" name="Google Shape;489;p48"/>
          <p:cNvSpPr txBox="1"/>
          <p:nvPr/>
        </p:nvSpPr>
        <p:spPr>
          <a:xfrm>
            <a:off x="0" y="2369825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Therefore, the remaining distance for the blue car to travel is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4">
            <a:alphaModFix/>
          </a:blip>
          <a:srcRect b="78216"/>
          <a:stretch/>
        </p:blipFill>
        <p:spPr>
          <a:xfrm>
            <a:off x="3683725" y="2821313"/>
            <a:ext cx="4334569" cy="507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8"/>
          <p:cNvSpPr txBox="1"/>
          <p:nvPr/>
        </p:nvSpPr>
        <p:spPr>
          <a:xfrm>
            <a:off x="0" y="3336013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We want the blue car to be at least D</a:t>
            </a:r>
            <a:r>
              <a:rPr lang="en-US" sz="2000" baseline="-25000">
                <a:latin typeface="Candara"/>
                <a:ea typeface="Candara"/>
                <a:cs typeface="Candara"/>
                <a:sym typeface="Candara"/>
              </a:rPr>
              <a:t>Rogue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m away from the intersection when the yellow car is at the point of no return.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92" name="Google Shape;4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925" y="4221549"/>
            <a:ext cx="6234149" cy="200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 VOA</a:t>
            </a:r>
            <a:r>
              <a:rPr lang="en-US" baseline="-25000"/>
              <a:t>2</a:t>
            </a:r>
            <a:endParaRPr baseline="-25000"/>
          </a:p>
        </p:txBody>
      </p:sp>
      <p:sp>
        <p:nvSpPr>
          <p:cNvPr id="499" name="Google Shape;499;p49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00" name="Google Shape;500;p49"/>
          <p:cNvSpPr txBox="1"/>
          <p:nvPr/>
        </p:nvSpPr>
        <p:spPr>
          <a:xfrm>
            <a:off x="0" y="1535525"/>
            <a:ext cx="91440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We find the timestamp time at which the yellow car reaches the point of no return: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1" name="Google Shape;501;p49"/>
          <p:cNvSpPr txBox="1"/>
          <p:nvPr/>
        </p:nvSpPr>
        <p:spPr>
          <a:xfrm>
            <a:off x="0" y="2417000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The blue car travels the remaining distance (D</a:t>
            </a:r>
            <a:r>
              <a:rPr lang="en-US" sz="2000" baseline="-25000">
                <a:latin typeface="Candara"/>
                <a:ea typeface="Candara"/>
                <a:cs typeface="Candara"/>
                <a:sym typeface="Candara"/>
              </a:rPr>
              <a:t>traveled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) in </a:t>
            </a:r>
            <a:r>
              <a:rPr lang="en-US" sz="2000" i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Δt</a:t>
            </a:r>
            <a:r>
              <a:rPr lang="en-US" sz="2000" i="1" baseline="-25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crossDtravelled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02" name="Google Shape;502;p49"/>
          <p:cNvPicPr preferRelativeResize="0"/>
          <p:nvPr/>
        </p:nvPicPr>
        <p:blipFill rotWithShape="1">
          <a:blip r:embed="rId3">
            <a:alphaModFix/>
          </a:blip>
          <a:srcRect t="20640" b="51249"/>
          <a:stretch/>
        </p:blipFill>
        <p:spPr>
          <a:xfrm>
            <a:off x="4572000" y="1927160"/>
            <a:ext cx="3833658" cy="5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9"/>
          <p:cNvSpPr txBox="1"/>
          <p:nvPr/>
        </p:nvSpPr>
        <p:spPr>
          <a:xfrm>
            <a:off x="0" y="3204125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The assigned velocity to the blue car should be set as: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04" name="Google Shape;5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650" y="901624"/>
            <a:ext cx="2209023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9"/>
          <p:cNvSpPr txBox="1"/>
          <p:nvPr/>
        </p:nvSpPr>
        <p:spPr>
          <a:xfrm>
            <a:off x="0" y="793713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Recall the time to cross the D</a:t>
            </a:r>
            <a:r>
              <a:rPr lang="en-US" sz="2000" baseline="-25000">
                <a:latin typeface="Candara"/>
                <a:ea typeface="Candara"/>
                <a:cs typeface="Candara"/>
                <a:sym typeface="Candara"/>
              </a:rPr>
              <a:t>stop</a:t>
            </a: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 was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06" name="Google Shape;506;p49"/>
          <p:cNvPicPr preferRelativeResize="0"/>
          <p:nvPr/>
        </p:nvPicPr>
        <p:blipFill rotWithShape="1">
          <a:blip r:embed="rId5">
            <a:alphaModFix/>
          </a:blip>
          <a:srcRect b="63235"/>
          <a:stretch/>
        </p:blipFill>
        <p:spPr>
          <a:xfrm>
            <a:off x="4761240" y="2897675"/>
            <a:ext cx="3962035" cy="4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9"/>
          <p:cNvPicPr preferRelativeResize="0"/>
          <p:nvPr/>
        </p:nvPicPr>
        <p:blipFill rotWithShape="1">
          <a:blip r:embed="rId5">
            <a:alphaModFix/>
          </a:blip>
          <a:srcRect l="20375" t="38404"/>
          <a:stretch/>
        </p:blipFill>
        <p:spPr>
          <a:xfrm>
            <a:off x="5712450" y="3540200"/>
            <a:ext cx="311077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9075" y="4225999"/>
            <a:ext cx="6234149" cy="200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 TOA</a:t>
            </a:r>
            <a:r>
              <a:rPr lang="en-US" baseline="-25000"/>
              <a:t>2</a:t>
            </a:r>
            <a:endParaRPr baseline="-25000"/>
          </a:p>
        </p:txBody>
      </p:sp>
      <p:sp>
        <p:nvSpPr>
          <p:cNvPr id="515" name="Google Shape;515;p50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0" y="888825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The required temporal safety buffer between arrival times of vehicle should be: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17" name="Google Shape;517;p50"/>
          <p:cNvPicPr preferRelativeResize="0"/>
          <p:nvPr/>
        </p:nvPicPr>
        <p:blipFill rotWithShape="1">
          <a:blip r:embed="rId3">
            <a:alphaModFix/>
          </a:blip>
          <a:srcRect r="41197" b="65871"/>
          <a:stretch/>
        </p:blipFill>
        <p:spPr>
          <a:xfrm>
            <a:off x="3131375" y="1588075"/>
            <a:ext cx="249964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/>
          <p:cNvSpPr txBox="1"/>
          <p:nvPr/>
        </p:nvSpPr>
        <p:spPr>
          <a:xfrm>
            <a:off x="0" y="2273875"/>
            <a:ext cx="89382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ndara"/>
                <a:ea typeface="Candara"/>
                <a:cs typeface="Candara"/>
                <a:sym typeface="Candara"/>
              </a:rPr>
              <a:t>Accordingly, the assigned time of arrival to the blue car is: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19" name="Google Shape;5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925" y="3916424"/>
            <a:ext cx="6234149" cy="2003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0"/>
          <p:cNvSpPr/>
          <p:nvPr/>
        </p:nvSpPr>
        <p:spPr>
          <a:xfrm>
            <a:off x="4941572" y="2971077"/>
            <a:ext cx="2499661" cy="63392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50"/>
          <p:cNvGrpSpPr/>
          <p:nvPr/>
        </p:nvGrpSpPr>
        <p:grpSpPr>
          <a:xfrm>
            <a:off x="3055182" y="2932512"/>
            <a:ext cx="5194193" cy="558650"/>
            <a:chOff x="3415632" y="3008712"/>
            <a:chExt cx="5194193" cy="558650"/>
          </a:xfrm>
        </p:grpSpPr>
        <p:pic>
          <p:nvPicPr>
            <p:cNvPr id="522" name="Google Shape;522;p50"/>
            <p:cNvPicPr preferRelativeResize="0"/>
            <p:nvPr/>
          </p:nvPicPr>
          <p:blipFill rotWithShape="1">
            <a:blip r:embed="rId3">
              <a:alphaModFix/>
            </a:blip>
            <a:srcRect t="39056" r="70367" b="30867"/>
            <a:stretch/>
          </p:blipFill>
          <p:spPr>
            <a:xfrm>
              <a:off x="3415632" y="3008712"/>
              <a:ext cx="1292400" cy="5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7871" y="3050850"/>
              <a:ext cx="3871954" cy="47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400"/>
              <a:buFont typeface="Candara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601873" y="6352050"/>
            <a:ext cx="129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 t="1951"/>
          <a:stretch/>
        </p:blipFill>
        <p:spPr>
          <a:xfrm>
            <a:off x="-76200" y="1436675"/>
            <a:ext cx="3090749" cy="292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t="2820" b="904"/>
          <a:stretch/>
        </p:blipFill>
        <p:spPr>
          <a:xfrm>
            <a:off x="2938350" y="1436675"/>
            <a:ext cx="3147751" cy="29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249675" y="827075"/>
            <a:ext cx="416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Query-Based IM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2938350" y="827075"/>
            <a:ext cx="416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Velocity-Assignment IM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0" name="Google Shape;180;p16"/>
          <p:cNvSpPr/>
          <p:nvPr/>
        </p:nvSpPr>
        <p:spPr>
          <a:xfrm rot="5400000">
            <a:off x="4719575" y="-3340675"/>
            <a:ext cx="67200" cy="95064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250" y="1449450"/>
            <a:ext cx="3090750" cy="29395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/>
          <p:nvPr/>
        </p:nvSpPr>
        <p:spPr>
          <a:xfrm rot="5400000">
            <a:off x="4546075" y="-173350"/>
            <a:ext cx="57900" cy="91320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2938350" y="1378925"/>
            <a:ext cx="81900" cy="30102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6004200" y="1427650"/>
            <a:ext cx="81900" cy="2939700"/>
          </a:xfrm>
          <a:prstGeom prst="rect">
            <a:avLst/>
          </a:prstGeom>
          <a:solidFill>
            <a:srgbClr val="0808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5516925" y="827063"/>
            <a:ext cx="416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ndara"/>
                <a:ea typeface="Candara"/>
                <a:cs typeface="Candara"/>
                <a:sym typeface="Candara"/>
              </a:rPr>
              <a:t>Robust  IM</a:t>
            </a:r>
            <a:endParaRPr sz="24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-67175" y="4340050"/>
            <a:ext cx="30054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Pros: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Easy feasible trajectory 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computation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Cons: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High network traffic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Low throughput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External disturbance  &amp; model mismatch causes errors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Handle only ideal cases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3020250" y="4416250"/>
            <a:ext cx="30330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Pros: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Low network overhead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High throughput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Cons: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External disturbance  &amp; model mismatch causes errors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Handle only ideal cases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5992050" y="4416250"/>
            <a:ext cx="30330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Pros: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Handles external disturbances and model mismatches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ndara"/>
                <a:ea typeface="Candara"/>
                <a:cs typeface="Candara"/>
                <a:sym typeface="Candara"/>
              </a:rPr>
              <a:t>Cons:</a:t>
            </a:r>
            <a:endParaRPr>
              <a:latin typeface="Candara"/>
              <a:ea typeface="Candara"/>
              <a:cs typeface="Candara"/>
              <a:sym typeface="Candar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en-US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Handle only ideal cases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Need for Robustness</a:t>
            </a:r>
            <a:endParaRPr sz="4800"/>
          </a:p>
        </p:txBody>
      </p:sp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body" idx="1"/>
          </p:nvPr>
        </p:nvSpPr>
        <p:spPr>
          <a:xfrm>
            <a:off x="0" y="1359425"/>
            <a:ext cx="41148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IM needs to handle non-ideal cases too. How?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Add a surveillance system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Can detect cars and send their position data to the IM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000" y="2569500"/>
            <a:ext cx="5879876" cy="3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149" y="965100"/>
            <a:ext cx="6927171" cy="12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Fault Model: Rogue Car</a:t>
            </a: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326325" y="1128425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Rogue car: starts to accelerate at an arbitrary and unknown acceleration in the range [a</a:t>
            </a:r>
            <a:r>
              <a:rPr lang="en-US" baseline="-25000">
                <a:solidFill>
                  <a:srgbClr val="000000"/>
                </a:solidFill>
              </a:rPr>
              <a:t>min</a:t>
            </a:r>
            <a:r>
              <a:rPr lang="en-US">
                <a:solidFill>
                  <a:srgbClr val="000000"/>
                </a:solidFill>
              </a:rPr>
              <a:t>, a</a:t>
            </a:r>
            <a:r>
              <a:rPr lang="en-US" baseline="-25000">
                <a:solidFill>
                  <a:srgbClr val="000000"/>
                </a:solidFill>
              </a:rPr>
              <a:t>max</a:t>
            </a:r>
            <a:r>
              <a:rPr lang="en-US">
                <a:solidFill>
                  <a:srgbClr val="000000"/>
                </a:solidFill>
              </a:rPr>
              <a:t>], starting at an arbitrary time </a:t>
            </a:r>
            <a:r>
              <a:rPr lang="en-US" i="1">
                <a:solidFill>
                  <a:srgbClr val="000000"/>
                </a:solidFill>
              </a:rPr>
              <a:t>t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Examples of rogue cars: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Vehicle breakdown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Malicious vehicles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Human-driven vehicles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Vehicle which doesn’t communicate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Vehicle which violates IM’s instructions</a:t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300" y="2499388"/>
            <a:ext cx="3405625" cy="20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335375" y="1036350"/>
            <a:ext cx="8229600" cy="478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Design an intersection management algorithm that will safely handle single rogue cars</a:t>
            </a:r>
            <a:endParaRPr/>
          </a:p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Safe operation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A rogue car should not hit any controlled cars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Controlled cars should not hit any rogue car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>
                <a:solidFill>
                  <a:srgbClr val="000000"/>
                </a:solidFill>
              </a:rPr>
              <a:t>Efficient, Graceful degradation</a:t>
            </a:r>
            <a:endParaRPr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Char char="○"/>
            </a:pPr>
            <a:r>
              <a:rPr lang="en-US"/>
              <a:t>Intersection does not stop completely in the presence of a rogue car</a:t>
            </a:r>
            <a:endParaRPr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Char char="■"/>
            </a:pPr>
            <a:r>
              <a:rPr lang="en-US"/>
              <a:t>Slow to a stop, and then once the rogue car is gone, automatically recover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ctrTitle"/>
          </p:nvPr>
        </p:nvSpPr>
        <p:spPr>
          <a:xfrm>
            <a:off x="1219200" y="1352550"/>
            <a:ext cx="6858000" cy="99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Reliable and Robust Intersection Management(R</a:t>
            </a:r>
            <a:r>
              <a:rPr lang="en-US" baseline="30000"/>
              <a:t>2</a:t>
            </a:r>
            <a:r>
              <a:rPr lang="en-US"/>
              <a:t>IM)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1"/>
          </p:nvPr>
        </p:nvSpPr>
        <p:spPr>
          <a:xfrm>
            <a:off x="1219200" y="3200400"/>
            <a:ext cx="6858000" cy="53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Methodology, Experiments and 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Operation Flowchart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idx="12"/>
          </p:nvPr>
        </p:nvSpPr>
        <p:spPr>
          <a:xfrm>
            <a:off x="612648" y="6356350"/>
            <a:ext cx="1292400" cy="36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 l="88615" t="28521" r="822" b="44129"/>
          <a:stretch/>
        </p:blipFill>
        <p:spPr>
          <a:xfrm>
            <a:off x="7722875" y="4698275"/>
            <a:ext cx="7065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25" y="1797675"/>
            <a:ext cx="8839201" cy="280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ML">
  <a:themeElements>
    <a:clrScheme name="Origin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1964</Words>
  <Application>Microsoft Office PowerPoint</Application>
  <PresentationFormat>On-screen Show (4:3)</PresentationFormat>
  <Paragraphs>324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Bookman Old Style</vt:lpstr>
      <vt:lpstr>Noto Sans Symbols</vt:lpstr>
      <vt:lpstr>Candara</vt:lpstr>
      <vt:lpstr>Arial</vt:lpstr>
      <vt:lpstr>Gill Sans</vt:lpstr>
      <vt:lpstr>Comic Sans MS</vt:lpstr>
      <vt:lpstr>Times New Roman</vt:lpstr>
      <vt:lpstr>Calibri</vt:lpstr>
      <vt:lpstr>CML</vt:lpstr>
      <vt:lpstr>R2IM: Reliable and Robust Intersection Management of Connected Autonomous Vehicles</vt:lpstr>
      <vt:lpstr>Intersection Management Importance</vt:lpstr>
      <vt:lpstr>Intersection Managers</vt:lpstr>
      <vt:lpstr>Related Work</vt:lpstr>
      <vt:lpstr>Need for Robustness</vt:lpstr>
      <vt:lpstr>Fault Model: Rogue Car</vt:lpstr>
      <vt:lpstr>Problem Definition</vt:lpstr>
      <vt:lpstr>Reliable and Robust Intersection Management(R2IM)</vt:lpstr>
      <vt:lpstr>Normal Operation Flowchart</vt:lpstr>
      <vt:lpstr>Reassignment of [VOA, TOA]</vt:lpstr>
      <vt:lpstr>Normal Operation</vt:lpstr>
      <vt:lpstr>Rogue Vehicle</vt:lpstr>
      <vt:lpstr>Vehicles Algorithm with Faults</vt:lpstr>
      <vt:lpstr>IM+Detection Algorithm</vt:lpstr>
      <vt:lpstr>Single Rogue Vehicle Deceleration</vt:lpstr>
      <vt:lpstr>Single Rogue Vehicle Acceleration</vt:lpstr>
      <vt:lpstr>Proof of safety</vt:lpstr>
      <vt:lpstr>Proof of Safety</vt:lpstr>
      <vt:lpstr>Proof of Safety</vt:lpstr>
      <vt:lpstr>Rogue Car Deceleration - not as critical</vt:lpstr>
      <vt:lpstr>Testbed</vt:lpstr>
      <vt:lpstr>Testbed for Correctness Experiments</vt:lpstr>
      <vt:lpstr>Results: Acceleration Case Study</vt:lpstr>
      <vt:lpstr>Results: Deceleration Case Study</vt:lpstr>
      <vt:lpstr>Results for Correctness Experiments</vt:lpstr>
      <vt:lpstr>Testbed for Throughput Experiments</vt:lpstr>
      <vt:lpstr>Results for Throughput Experiments</vt:lpstr>
      <vt:lpstr>R2IM Throughput Analysis</vt:lpstr>
      <vt:lpstr>Future Work</vt:lpstr>
      <vt:lpstr>Conclusion</vt:lpstr>
      <vt:lpstr>Accurate Positioning Technique: Data Meshing</vt:lpstr>
      <vt:lpstr>Calculating Safe Scheduling</vt:lpstr>
      <vt:lpstr>Vehicle model</vt:lpstr>
      <vt:lpstr>Calculate Braking Distance</vt:lpstr>
      <vt:lpstr>Calculate Time to Cross the Critical Area </vt:lpstr>
      <vt:lpstr>Calculate the Rogue Distance</vt:lpstr>
      <vt:lpstr>Calculate VOA2</vt:lpstr>
      <vt:lpstr>Calculate TOA2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R2IM: Reliable and Robust Intersection Management of Connected Autonomous Vehicles</dc:title>
  <cp:lastModifiedBy>Shail Dave</cp:lastModifiedBy>
  <cp:revision>1</cp:revision>
  <dcterms:modified xsi:type="dcterms:W3CDTF">2019-07-15T17:28:32Z</dcterms:modified>
</cp:coreProperties>
</file>